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6858000" cy="9906000" type="A4"/>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B8"/>
    <a:srgbClr val="5195D3"/>
    <a:srgbClr val="85C5FF"/>
    <a:srgbClr val="0085FE"/>
    <a:srgbClr val="D0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4" d="100"/>
          <a:sy n="54" d="100"/>
        </p:scale>
        <p:origin x="917" y="-49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223156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370393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389791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388536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409464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159731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212232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216466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183107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116041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DC481E-9AB7-4FFB-BFB5-C7CFEEC22EFA}" type="datetimeFigureOut">
              <a:rPr lang="en-GB" smtClean="0"/>
              <a:t>04/05/2023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1EFCF0B-6B60-46A2-A808-89DF07714429}" type="slidenum">
              <a:rPr lang="en-GB" smtClean="0"/>
              <a:t>‹#›</a:t>
            </a:fld>
            <a:endParaRPr lang="en-GB" dirty="0"/>
          </a:p>
        </p:txBody>
      </p:sp>
    </p:spTree>
    <p:extLst>
      <p:ext uri="{BB962C8B-B14F-4D97-AF65-F5344CB8AC3E}">
        <p14:creationId xmlns:p14="http://schemas.microsoft.com/office/powerpoint/2010/main" val="41839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ADC481E-9AB7-4FFB-BFB5-C7CFEEC22EFA}" type="datetimeFigureOut">
              <a:rPr lang="en-GB" smtClean="0"/>
              <a:t>04/05/2023</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1EFCF0B-6B60-46A2-A808-89DF07714429}" type="slidenum">
              <a:rPr lang="en-GB" smtClean="0"/>
              <a:t>‹#›</a:t>
            </a:fld>
            <a:endParaRPr lang="en-GB" dirty="0"/>
          </a:p>
        </p:txBody>
      </p:sp>
    </p:spTree>
    <p:extLst>
      <p:ext uri="{BB962C8B-B14F-4D97-AF65-F5344CB8AC3E}">
        <p14:creationId xmlns:p14="http://schemas.microsoft.com/office/powerpoint/2010/main" val="1375878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xhere.com/en/photo/14586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a:extLst>
              <a:ext uri="{FF2B5EF4-FFF2-40B4-BE49-F238E27FC236}">
                <a16:creationId xmlns:a16="http://schemas.microsoft.com/office/drawing/2014/main" id="{19BBEE7B-FE8B-4BDE-8639-EE54E6B3C5E4}"/>
              </a:ext>
            </a:extLst>
          </p:cNvPr>
          <p:cNvSpPr/>
          <p:nvPr/>
        </p:nvSpPr>
        <p:spPr>
          <a:xfrm flipH="1">
            <a:off x="0" y="0"/>
            <a:ext cx="6858000" cy="1088571"/>
          </a:xfrm>
          <a:prstGeom prst="flowChartDocument">
            <a:avLst/>
          </a:prstGeom>
          <a:solidFill>
            <a:srgbClr val="0062B8"/>
          </a:solidFill>
          <a:ln>
            <a:solidFill>
              <a:srgbClr val="006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91C1066-BB8B-41C2-9901-91192DB94432}"/>
              </a:ext>
            </a:extLst>
          </p:cNvPr>
          <p:cNvSpPr txBox="1"/>
          <p:nvPr/>
        </p:nvSpPr>
        <p:spPr>
          <a:xfrm>
            <a:off x="293914" y="1080398"/>
            <a:ext cx="6270171" cy="1661993"/>
          </a:xfrm>
          <a:prstGeom prst="rect">
            <a:avLst/>
          </a:prstGeom>
          <a:noFill/>
        </p:spPr>
        <p:txBody>
          <a:bodyPr wrap="square" rtlCol="0">
            <a:spAutoFit/>
          </a:bodyPr>
          <a:lstStyle/>
          <a:p>
            <a:r>
              <a:rPr lang="en-GB" sz="2400" dirty="0">
                <a:latin typeface="Arial Rounded MT Bold" panose="020F0704030504030204" pitchFamily="34" charset="0"/>
              </a:rPr>
              <a:t>WHISPAR and what it means to me?</a:t>
            </a:r>
          </a:p>
          <a:p>
            <a:r>
              <a:rPr lang="en-GB" sz="1400" dirty="0">
                <a:effectLst/>
                <a:latin typeface="Arial" panose="020B0604020202020204" pitchFamily="34" charset="0"/>
                <a:ea typeface="Calibri" panose="020F0502020204030204" pitchFamily="34" charset="0"/>
              </a:rPr>
              <a:t>(W</a:t>
            </a:r>
            <a:r>
              <a:rPr lang="en-GB" sz="1200" dirty="0">
                <a:effectLst/>
                <a:latin typeface="Arial" panose="020B0604020202020204" pitchFamily="34" charset="0"/>
                <a:ea typeface="Calibri" panose="020F0502020204030204" pitchFamily="34" charset="0"/>
              </a:rPr>
              <a:t>igan </a:t>
            </a:r>
            <a:r>
              <a:rPr lang="en-GB" sz="1400" dirty="0">
                <a:effectLst/>
                <a:latin typeface="Arial" panose="020B0604020202020204" pitchFamily="34" charset="0"/>
                <a:ea typeface="Calibri" panose="020F0502020204030204" pitchFamily="34" charset="0"/>
              </a:rPr>
              <a:t>H</a:t>
            </a:r>
            <a:r>
              <a:rPr lang="en-GB" sz="1200" dirty="0">
                <a:effectLst/>
                <a:latin typeface="Arial" panose="020B0604020202020204" pitchFamily="34" charset="0"/>
                <a:ea typeface="Calibri" panose="020F0502020204030204" pitchFamily="34" charset="0"/>
              </a:rPr>
              <a:t>ealthier partnership </a:t>
            </a:r>
            <a:r>
              <a:rPr lang="en-GB" sz="1400" dirty="0">
                <a:effectLst/>
                <a:latin typeface="Arial" panose="020B0604020202020204" pitchFamily="34" charset="0"/>
                <a:ea typeface="Calibri" panose="020F0502020204030204" pitchFamily="34" charset="0"/>
              </a:rPr>
              <a:t>I</a:t>
            </a:r>
            <a:r>
              <a:rPr lang="en-GB" sz="1200" dirty="0">
                <a:effectLst/>
                <a:latin typeface="Arial" panose="020B0604020202020204" pitchFamily="34" charset="0"/>
                <a:ea typeface="Calibri" panose="020F0502020204030204" pitchFamily="34" charset="0"/>
              </a:rPr>
              <a:t>ntegrated </a:t>
            </a:r>
            <a:r>
              <a:rPr lang="en-GB" sz="1400" dirty="0">
                <a:effectLst/>
                <a:latin typeface="Arial" panose="020B0604020202020204" pitchFamily="34" charset="0"/>
                <a:ea typeface="Calibri" panose="020F0502020204030204" pitchFamily="34" charset="0"/>
              </a:rPr>
              <a:t>S</a:t>
            </a:r>
            <a:r>
              <a:rPr lang="en-GB" sz="1200" dirty="0">
                <a:effectLst/>
                <a:latin typeface="Arial" panose="020B0604020202020204" pitchFamily="34" charset="0"/>
                <a:ea typeface="Calibri" panose="020F0502020204030204" pitchFamily="34" charset="0"/>
              </a:rPr>
              <a:t>pecialist </a:t>
            </a:r>
            <a:r>
              <a:rPr lang="en-GB" sz="1400" dirty="0">
                <a:effectLst/>
                <a:latin typeface="Arial" panose="020B0604020202020204" pitchFamily="34" charset="0"/>
                <a:ea typeface="Calibri" panose="020F0502020204030204" pitchFamily="34" charset="0"/>
              </a:rPr>
              <a:t>P</a:t>
            </a:r>
            <a:r>
              <a:rPr lang="en-GB" sz="1200" dirty="0">
                <a:effectLst/>
                <a:latin typeface="Arial" panose="020B0604020202020204" pitchFamily="34" charset="0"/>
                <a:ea typeface="Calibri" panose="020F0502020204030204" pitchFamily="34" charset="0"/>
              </a:rPr>
              <a:t>alliative care </a:t>
            </a:r>
            <a:r>
              <a:rPr lang="en-GB" sz="1400" dirty="0">
                <a:effectLst/>
                <a:latin typeface="Arial" panose="020B0604020202020204" pitchFamily="34" charset="0"/>
                <a:ea typeface="Calibri" panose="020F0502020204030204" pitchFamily="34" charset="0"/>
              </a:rPr>
              <a:t>A</a:t>
            </a:r>
            <a:r>
              <a:rPr lang="en-GB" sz="1200" dirty="0">
                <a:effectLst/>
                <a:latin typeface="Arial" panose="020B0604020202020204" pitchFamily="34" charset="0"/>
                <a:ea typeface="Calibri" panose="020F0502020204030204" pitchFamily="34" charset="0"/>
              </a:rPr>
              <a:t>ctive </a:t>
            </a:r>
            <a:r>
              <a:rPr lang="en-GB" sz="1400" dirty="0">
                <a:effectLst/>
                <a:latin typeface="Arial" panose="020B0604020202020204" pitchFamily="34" charset="0"/>
                <a:ea typeface="Calibri" panose="020F0502020204030204" pitchFamily="34" charset="0"/>
              </a:rPr>
              <a:t>R</a:t>
            </a:r>
            <a:r>
              <a:rPr lang="en-GB" sz="1200" dirty="0">
                <a:effectLst/>
                <a:latin typeface="Arial" panose="020B0604020202020204" pitchFamily="34" charset="0"/>
                <a:ea typeface="Calibri" panose="020F0502020204030204" pitchFamily="34" charset="0"/>
              </a:rPr>
              <a:t>esponse) </a:t>
            </a:r>
            <a:endParaRPr lang="en-GB" sz="1200" dirty="0">
              <a:latin typeface="Arial Rounded MT Bold" panose="020F0704030504030204" pitchFamily="34" charset="0"/>
            </a:endParaRPr>
          </a:p>
          <a:p>
            <a:r>
              <a:rPr lang="en-GB" sz="1600" dirty="0">
                <a:solidFill>
                  <a:srgbClr val="0070C0"/>
                </a:solidFill>
                <a:latin typeface="Arial Rounded MT Bold" panose="020F0704030504030204" pitchFamily="34" charset="0"/>
              </a:rPr>
              <a:t>This leaflet explains how </a:t>
            </a:r>
            <a:r>
              <a:rPr lang="en-GB" sz="1600" dirty="0">
                <a:solidFill>
                  <a:schemeClr val="accent1"/>
                </a:solidFill>
                <a:latin typeface="Arial Rounded MT Bold" panose="020F0704030504030204" pitchFamily="34" charset="0"/>
              </a:rPr>
              <a:t>our partner organisations </a:t>
            </a:r>
            <a:r>
              <a:rPr lang="en-GB" sz="1600" dirty="0">
                <a:solidFill>
                  <a:srgbClr val="0070C0"/>
                </a:solidFill>
                <a:latin typeface="Arial Rounded MT Bold" panose="020F0704030504030204" pitchFamily="34" charset="0"/>
              </a:rPr>
              <a:t>across Wigan borough, are working together to provide a responsive service for people at home who have a variety of Palliative and individual care needs.         </a:t>
            </a:r>
          </a:p>
        </p:txBody>
      </p:sp>
      <p:sp>
        <p:nvSpPr>
          <p:cNvPr id="16" name="TextBox 15">
            <a:extLst>
              <a:ext uri="{FF2B5EF4-FFF2-40B4-BE49-F238E27FC236}">
                <a16:creationId xmlns:a16="http://schemas.microsoft.com/office/drawing/2014/main" id="{250F9A5E-19FC-4F5D-A81B-5B3FF87AE09D}"/>
              </a:ext>
            </a:extLst>
          </p:cNvPr>
          <p:cNvSpPr txBox="1"/>
          <p:nvPr/>
        </p:nvSpPr>
        <p:spPr>
          <a:xfrm>
            <a:off x="293914" y="7677476"/>
            <a:ext cx="6270171" cy="2169825"/>
          </a:xfrm>
          <a:prstGeom prst="rect">
            <a:avLst/>
          </a:prstGeom>
          <a:solidFill>
            <a:schemeClr val="accent5">
              <a:lumMod val="60000"/>
              <a:lumOff val="40000"/>
            </a:schemeClr>
          </a:solidFill>
        </p:spPr>
        <p:txBody>
          <a:bodyPr wrap="square" rtlCol="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effectLst/>
                <a:uLnTx/>
                <a:uFillTx/>
                <a:latin typeface="Arial Rounded MT Bold" panose="020F0704030504030204" pitchFamily="34" charset="0"/>
                <a:ea typeface="+mn-ea"/>
                <a:cs typeface="+mn-cs"/>
              </a:rPr>
              <a:t>What does the WHISPAR service provide?</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Once a WHISPAR referral is made the team review it and decide which team is best placed to meet your needs.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A member of the team will contact you to discuss</a:t>
            </a:r>
            <a:r>
              <a:rPr kumimoji="0" lang="en-GB" sz="1400" b="0" i="0" u="none" strike="noStrike" kern="1200" cap="none" spc="0" normalizeH="0" baseline="0" noProof="0" dirty="0">
                <a:ln>
                  <a:noFill/>
                </a:ln>
                <a:effectLst/>
                <a:uLnTx/>
                <a:uFillTx/>
                <a:latin typeface="Arial" panose="020B0604020202020204" pitchFamily="34" charset="0"/>
                <a:ea typeface="+mn-ea"/>
                <a:cs typeface="+mn-cs"/>
              </a:rPr>
              <a:t> </a:t>
            </a:r>
            <a:r>
              <a:rPr lang="en-GB" sz="1400" dirty="0">
                <a:latin typeface="Arial" panose="020B0604020202020204" pitchFamily="34" charset="0"/>
              </a:rPr>
              <a:t>y</a:t>
            </a:r>
            <a:r>
              <a:rPr kumimoji="0" lang="en-GB" sz="1400" b="0" i="0" u="none" strike="noStrike" kern="1200" cap="none" spc="0" normalizeH="0" baseline="0" noProof="0" dirty="0">
                <a:ln>
                  <a:noFill/>
                </a:ln>
                <a:effectLst/>
                <a:uLnTx/>
                <a:uFillTx/>
                <a:latin typeface="Arial" panose="020B0604020202020204" pitchFamily="34" charset="0"/>
                <a:ea typeface="+mn-ea"/>
                <a:cs typeface="+mn-cs"/>
              </a:rPr>
              <a:t>our care priorities and any worries and concerns you and your family / carers have.</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A plan will be put in place to provide the care and support you require.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Arial" panose="020B0604020202020204" pitchFamily="34" charset="0"/>
              </a:rPr>
              <a:t>Staff will also be able to give you information and advice related to additional services available and refer you to other teams as your needs change.</a:t>
            </a:r>
            <a:endPar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8" name="Rectangle 17">
            <a:extLst>
              <a:ext uri="{FF2B5EF4-FFF2-40B4-BE49-F238E27FC236}">
                <a16:creationId xmlns:a16="http://schemas.microsoft.com/office/drawing/2014/main" id="{A1A00383-226B-4D94-8D95-C005B9C31E0F}"/>
              </a:ext>
            </a:extLst>
          </p:cNvPr>
          <p:cNvSpPr/>
          <p:nvPr/>
        </p:nvSpPr>
        <p:spPr>
          <a:xfrm>
            <a:off x="293913" y="2719314"/>
            <a:ext cx="6270171" cy="33964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2B8"/>
                </a:solidFill>
                <a:latin typeface="Arial Rounded MT Bold" panose="020F0704030504030204" pitchFamily="34" charset="0"/>
              </a:rPr>
              <a:t>Which teams work together to provide the service?</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Wigan and Leigh Hospice in your Home Team</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Marie Curie Team</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Wigan and Leigh Hospice Practice Development Team ( hospice in your care home)</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District Nurse Community Team</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AHP Macmillan Team (Physio, Dietitian, Speech and  Language Therapist &amp; Occupational therapist) - employed by Wrightington Wigan and Leigh Hospital </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Wigan and Leigh Hospice Nurse Specialist Team</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Wigan and Leigh Hospice &amp; Wrightington Wigan and Leigh Hospital Specialist Palliative Care Medical Team</a:t>
            </a:r>
          </a:p>
          <a:p>
            <a:pPr marL="285750" indent="-285750">
              <a:buFont typeface="Wingdings" panose="05000000000000000000" pitchFamily="2" charset="2"/>
              <a:buChar char="v"/>
            </a:pPr>
            <a:r>
              <a:rPr lang="en-GB" sz="1400" dirty="0">
                <a:solidFill>
                  <a:schemeClr val="tx1"/>
                </a:solidFill>
                <a:latin typeface="Arial" panose="020B0604020202020204" pitchFamily="34" charset="0"/>
                <a:cs typeface="Arial" panose="020B0604020202020204" pitchFamily="34" charset="0"/>
              </a:rPr>
              <a:t>GPs and other community teams will be getting involved as we grow WHISPAR</a:t>
            </a:r>
          </a:p>
          <a:p>
            <a:r>
              <a:rPr lang="en-GB" sz="1400" dirty="0">
                <a:solidFill>
                  <a:schemeClr val="tx1"/>
                </a:solidFill>
                <a:latin typeface="Arial" panose="020B0604020202020204" pitchFamily="34" charset="0"/>
                <a:cs typeface="Arial" panose="020B0604020202020204" pitchFamily="34" charset="0"/>
              </a:rPr>
              <a:t>All Clinical teams across the borough can refer you to the WHISPAR service</a:t>
            </a:r>
          </a:p>
        </p:txBody>
      </p:sp>
      <p:pic>
        <p:nvPicPr>
          <p:cNvPr id="3" name="Picture 2" descr="Text&#10;&#10;Description automatically generated with medium confidence">
            <a:extLst>
              <a:ext uri="{FF2B5EF4-FFF2-40B4-BE49-F238E27FC236}">
                <a16:creationId xmlns:a16="http://schemas.microsoft.com/office/drawing/2014/main" id="{418E2B0A-F26D-49BF-AA82-7B448E5F3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00" y="248309"/>
            <a:ext cx="1510885" cy="682449"/>
          </a:xfrm>
          <a:prstGeom prst="rect">
            <a:avLst/>
          </a:prstGeom>
        </p:spPr>
      </p:pic>
      <p:sp>
        <p:nvSpPr>
          <p:cNvPr id="2" name="Rectangle 1">
            <a:extLst>
              <a:ext uri="{FF2B5EF4-FFF2-40B4-BE49-F238E27FC236}">
                <a16:creationId xmlns:a16="http://schemas.microsoft.com/office/drawing/2014/main" id="{E3A9CF79-36BB-1D77-9BD0-3A21C2C45320}"/>
              </a:ext>
            </a:extLst>
          </p:cNvPr>
          <p:cNvSpPr/>
          <p:nvPr/>
        </p:nvSpPr>
        <p:spPr>
          <a:xfrm>
            <a:off x="293914" y="6507678"/>
            <a:ext cx="6270171" cy="8927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62B8"/>
                </a:solidFill>
                <a:effectLst/>
                <a:uLnTx/>
                <a:uFillTx/>
                <a:latin typeface="Arial Rounded MT Bold" panose="020F0704030504030204" pitchFamily="34" charset="0"/>
                <a:ea typeface="+mn-ea"/>
                <a:cs typeface="+mn-cs"/>
              </a:rPr>
              <a:t>Why are WHISPAR team members wearing different uniforms on visits?    </a:t>
            </a:r>
          </a:p>
          <a:p>
            <a:pPr algn="ctr"/>
            <a:r>
              <a:rPr lang="en-GB" sz="1600" dirty="0">
                <a:solidFill>
                  <a:schemeClr val="tx1"/>
                </a:solidFill>
                <a:latin typeface="Arial" panose="020B0604020202020204" pitchFamily="34" charset="0"/>
                <a:cs typeface="Arial" panose="020B0604020202020204" pitchFamily="34" charset="0"/>
              </a:rPr>
              <a:t>Members of the WHISPAR Team work within their individual teams but come together following the initial assessment when their expert knowledge and skills are required to support you and those important to you.</a:t>
            </a:r>
          </a:p>
        </p:txBody>
      </p:sp>
    </p:spTree>
    <p:extLst>
      <p:ext uri="{BB962C8B-B14F-4D97-AF65-F5344CB8AC3E}">
        <p14:creationId xmlns:p14="http://schemas.microsoft.com/office/powerpoint/2010/main" val="89749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5" name="Flowchart: Document 4">
            <a:extLst>
              <a:ext uri="{FF2B5EF4-FFF2-40B4-BE49-F238E27FC236}">
                <a16:creationId xmlns:a16="http://schemas.microsoft.com/office/drawing/2014/main" id="{19BBEE7B-FE8B-4BDE-8639-EE54E6B3C5E4}"/>
              </a:ext>
            </a:extLst>
          </p:cNvPr>
          <p:cNvSpPr/>
          <p:nvPr/>
        </p:nvSpPr>
        <p:spPr>
          <a:xfrm flipH="1">
            <a:off x="0" y="0"/>
            <a:ext cx="6858000" cy="1088571"/>
          </a:xfrm>
          <a:prstGeom prst="flowChartDocument">
            <a:avLst/>
          </a:prstGeom>
          <a:solidFill>
            <a:srgbClr val="0062B8"/>
          </a:solidFill>
          <a:ln>
            <a:solidFill>
              <a:srgbClr val="006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5352DEA-67E5-40FF-9562-636527347C98}"/>
              </a:ext>
            </a:extLst>
          </p:cNvPr>
          <p:cNvSpPr txBox="1"/>
          <p:nvPr/>
        </p:nvSpPr>
        <p:spPr>
          <a:xfrm>
            <a:off x="223936" y="4163889"/>
            <a:ext cx="6500359" cy="2215991"/>
          </a:xfrm>
          <a:prstGeom prst="rect">
            <a:avLst/>
          </a:prstGeom>
          <a:solidFill>
            <a:schemeClr val="bg1">
              <a:lumMod val="85000"/>
            </a:schemeClr>
          </a:solidFill>
        </p:spPr>
        <p:txBody>
          <a:bodyPr wrap="square" rtlCol="0">
            <a:spAutoFit/>
          </a:bodyPr>
          <a:lstStyle/>
          <a:p>
            <a:pPr algn="ctr"/>
            <a:endParaRPr lang="en-GB" sz="200" dirty="0">
              <a:latin typeface="Arial" panose="020B0604020202020204" pitchFamily="34" charset="0"/>
              <a:cs typeface="Arial" panose="020B0604020202020204" pitchFamily="34" charset="0"/>
            </a:endParaRPr>
          </a:p>
          <a:p>
            <a:pPr algn="ctr"/>
            <a:r>
              <a:rPr lang="en-GB" sz="1600" b="1" dirty="0">
                <a:latin typeface="Arial" panose="020B0604020202020204" pitchFamily="34" charset="0"/>
                <a:cs typeface="Arial" panose="020B0604020202020204" pitchFamily="34" charset="0"/>
              </a:rPr>
              <a:t>The WHISPAR team are here to</a:t>
            </a:r>
            <a:r>
              <a:rPr lang="en-GB"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Listen and support you and those important to you.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Ensure your needs are met in your preferred place of care.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Work collaboratively with each other.</a:t>
            </a:r>
          </a:p>
          <a:p>
            <a:pPr algn="ctr"/>
            <a:endParaRPr lang="en-GB" sz="1600" dirty="0">
              <a:latin typeface="Arial" panose="020B0604020202020204" pitchFamily="34" charset="0"/>
              <a:cs typeface="Arial" panose="020B0604020202020204" pitchFamily="34" charset="0"/>
            </a:endParaRPr>
          </a:p>
          <a:p>
            <a:pPr algn="ctr"/>
            <a:r>
              <a:rPr lang="en-GB" sz="2000" b="1" dirty="0">
                <a:solidFill>
                  <a:srgbClr val="0062B8"/>
                </a:solidFill>
                <a:latin typeface="Arial" panose="020B0604020202020204" pitchFamily="34" charset="0"/>
                <a:cs typeface="Arial" panose="020B0604020202020204" pitchFamily="34" charset="0"/>
              </a:rPr>
              <a:t>ENSURE the RIGHT SUPPORT by the RIGHT PEOPLE at the RIGHT TIME</a:t>
            </a:r>
          </a:p>
          <a:p>
            <a:pPr algn="ctr"/>
            <a:r>
              <a:rPr lang="en-GB" sz="1600" dirty="0">
                <a:latin typeface="Arial" panose="020B0604020202020204" pitchFamily="34" charset="0"/>
                <a:cs typeface="Arial" panose="020B0604020202020204" pitchFamily="34" charset="0"/>
              </a:rPr>
              <a:t> </a:t>
            </a:r>
            <a:endParaRPr lang="en-GB" sz="300" dirty="0">
              <a:solidFill>
                <a:srgbClr val="0062B8"/>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18E2B0A-F26D-49BF-AA82-7B448E5F3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00" y="248309"/>
            <a:ext cx="1510885" cy="682449"/>
          </a:xfrm>
          <a:prstGeom prst="rect">
            <a:avLst/>
          </a:prstGeom>
        </p:spPr>
      </p:pic>
      <p:sp>
        <p:nvSpPr>
          <p:cNvPr id="13" name="TextBox 12">
            <a:extLst>
              <a:ext uri="{FF2B5EF4-FFF2-40B4-BE49-F238E27FC236}">
                <a16:creationId xmlns:a16="http://schemas.microsoft.com/office/drawing/2014/main" id="{019F1796-4218-62A0-E9D2-9DC8434596A6}"/>
              </a:ext>
            </a:extLst>
          </p:cNvPr>
          <p:cNvSpPr txBox="1"/>
          <p:nvPr/>
        </p:nvSpPr>
        <p:spPr>
          <a:xfrm>
            <a:off x="225054" y="1147818"/>
            <a:ext cx="6407889" cy="2846933"/>
          </a:xfrm>
          <a:prstGeom prst="rect">
            <a:avLst/>
          </a:prstGeom>
          <a:solidFill>
            <a:srgbClr val="5195D3"/>
          </a:solidFill>
          <a:ln>
            <a:noFill/>
          </a:ln>
        </p:spPr>
        <p:txBody>
          <a:bodyPr wrap="square" rtlCol="0">
            <a:spAutoFit/>
          </a:bodyPr>
          <a:lstStyle/>
          <a:p>
            <a:pPr marR="0" lvl="0" algn="just" defTabSz="457200" rtl="0" eaLnBrk="1" fontAlgn="auto" latinLnBrk="0" hangingPunct="1">
              <a:lnSpc>
                <a:spcPct val="100000"/>
              </a:lnSpc>
              <a:spcBef>
                <a:spcPts val="0"/>
              </a:spcBef>
              <a:spcAft>
                <a:spcPts val="600"/>
              </a:spcAft>
              <a:buClrTx/>
              <a:buSzTx/>
              <a:tabLst/>
              <a:defRPr/>
            </a:pPr>
            <a:r>
              <a:rPr kumimoji="0" lang="en-GB" b="1" i="0" u="none" strike="noStrike" kern="1200" cap="none" spc="0" normalizeH="0" baseline="0" noProof="0" dirty="0">
                <a:ln>
                  <a:noFill/>
                </a:ln>
                <a:solidFill>
                  <a:schemeClr val="bg1"/>
                </a:solidFill>
                <a:effectLst/>
                <a:uLnTx/>
                <a:uFillTx/>
                <a:latin typeface="Arial Rounded MT Bold" panose="020F0704030504030204" pitchFamily="34" charset="0"/>
                <a:ea typeface="+mn-ea"/>
                <a:cs typeface="Arial" panose="020B0604020202020204" pitchFamily="34" charset="0"/>
              </a:rPr>
              <a:t>Advantages of WHISPAR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Provides a single point of contact for you and your family.</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Responds to changing patient needs seven days per week. </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Staff are trained to listen and understand patient and carers worries and concerns and identify priorities within Advanced Care Plans.</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Reduce multiple care visits which often causes confusion.</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Identify level of support required and identify appropriate level of expertise required to address new care needs and symptom control.</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Arrange for a variety of services to support the patient.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Signpost family and carers to additional information and support.</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latin typeface="Arial" panose="020B0604020202020204" pitchFamily="34" charset="0"/>
                <a:cs typeface="Arial" panose="020B0604020202020204" pitchFamily="34" charset="0"/>
              </a:rPr>
              <a:t>Work with patients  and other services to ensure you have the  medication and equipment  you need.</a:t>
            </a:r>
          </a:p>
          <a:p>
            <a:pPr marL="285750" marR="0" lvl="0" indent="-2857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solidFill>
                <a:schemeClr val="bg1"/>
              </a:solidFill>
              <a:latin typeface="Arial" panose="020B0604020202020204" pitchFamily="34" charset="0"/>
              <a:cs typeface="Arial" panose="020B0604020202020204" pitchFamily="34" charset="0"/>
            </a:endParaRPr>
          </a:p>
        </p:txBody>
      </p:sp>
      <p:pic>
        <p:nvPicPr>
          <p:cNvPr id="16" name="Picture 15" descr="A group of people holding signs">
            <a:extLst>
              <a:ext uri="{FF2B5EF4-FFF2-40B4-BE49-F238E27FC236}">
                <a16:creationId xmlns:a16="http://schemas.microsoft.com/office/drawing/2014/main" id="{E6F6EF8C-D5B1-E762-4310-CCE06E398F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915" y="6549018"/>
            <a:ext cx="3706586" cy="2353682"/>
          </a:xfrm>
          <a:prstGeom prst="rect">
            <a:avLst/>
          </a:prstGeom>
        </p:spPr>
      </p:pic>
      <p:sp>
        <p:nvSpPr>
          <p:cNvPr id="17" name="TextBox 16">
            <a:extLst>
              <a:ext uri="{FF2B5EF4-FFF2-40B4-BE49-F238E27FC236}">
                <a16:creationId xmlns:a16="http://schemas.microsoft.com/office/drawing/2014/main" id="{72E37B48-A878-44C0-2E8D-70A3E7D85F0F}"/>
              </a:ext>
            </a:extLst>
          </p:cNvPr>
          <p:cNvSpPr txBox="1"/>
          <p:nvPr/>
        </p:nvSpPr>
        <p:spPr>
          <a:xfrm>
            <a:off x="4216400" y="6549018"/>
            <a:ext cx="2347685" cy="2308324"/>
          </a:xfrm>
          <a:prstGeom prst="rect">
            <a:avLst/>
          </a:prstGeom>
          <a:solidFill>
            <a:schemeClr val="bg1">
              <a:lumMod val="85000"/>
            </a:schemeClr>
          </a:solidFill>
        </p:spPr>
        <p:txBody>
          <a:bodyPr wrap="square" rtlCol="0">
            <a:spAutoFit/>
          </a:bodyPr>
          <a:lstStyle/>
          <a:p>
            <a:pPr algn="ctr"/>
            <a:endParaRPr lang="en-GB" sz="200" dirty="0">
              <a:latin typeface="Arial" panose="020B0604020202020204" pitchFamily="34" charset="0"/>
              <a:cs typeface="Arial" panose="020B0604020202020204" pitchFamily="34" charset="0"/>
            </a:endParaRPr>
          </a:p>
          <a:p>
            <a:pPr algn="ctr"/>
            <a:r>
              <a:rPr lang="en-GB" b="1" dirty="0">
                <a:latin typeface="Arial" panose="020B0604020202020204" pitchFamily="34" charset="0"/>
                <a:cs typeface="Arial" panose="020B0604020202020204" pitchFamily="34" charset="0"/>
              </a:rPr>
              <a:t>The WHISPAR team put all the pieces together to ensure you and those important to you have the care and support you need</a:t>
            </a:r>
            <a:endParaRPr lang="en-GB" b="1" dirty="0">
              <a:solidFill>
                <a:srgbClr val="0062B8"/>
              </a:solidFill>
              <a:latin typeface="Arial" panose="020B0604020202020204" pitchFamily="34" charset="0"/>
              <a:cs typeface="Arial" panose="020B0604020202020204" pitchFamily="34" charset="0"/>
            </a:endParaRPr>
          </a:p>
          <a:p>
            <a:pPr algn="ctr"/>
            <a:r>
              <a:rPr lang="en-GB" sz="1600" dirty="0">
                <a:latin typeface="Arial" panose="020B0604020202020204" pitchFamily="34" charset="0"/>
                <a:cs typeface="Arial" panose="020B0604020202020204" pitchFamily="34" charset="0"/>
              </a:rPr>
              <a:t> </a:t>
            </a:r>
            <a:endParaRPr lang="en-GB" sz="300" dirty="0">
              <a:solidFill>
                <a:srgbClr val="0062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2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602C51D8-CDBF-6159-05AF-DDBF33401C1A}"/>
              </a:ext>
            </a:extLst>
          </p:cNvPr>
          <p:cNvSpPr/>
          <p:nvPr/>
        </p:nvSpPr>
        <p:spPr>
          <a:xfrm flipH="1">
            <a:off x="0" y="0"/>
            <a:ext cx="6858000" cy="1088571"/>
          </a:xfrm>
          <a:prstGeom prst="flowChartDocument">
            <a:avLst/>
          </a:prstGeom>
          <a:solidFill>
            <a:srgbClr val="0062B8"/>
          </a:solidFill>
          <a:ln>
            <a:solidFill>
              <a:srgbClr val="006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Text&#10;&#10;Description automatically generated with medium confidence">
            <a:extLst>
              <a:ext uri="{FF2B5EF4-FFF2-40B4-BE49-F238E27FC236}">
                <a16:creationId xmlns:a16="http://schemas.microsoft.com/office/drawing/2014/main" id="{84DF4FE3-BEA5-FFB2-3CC4-6EBC98908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00" y="248309"/>
            <a:ext cx="1510885" cy="682449"/>
          </a:xfrm>
          <a:prstGeom prst="rect">
            <a:avLst/>
          </a:prstGeom>
        </p:spPr>
      </p:pic>
      <p:pic>
        <p:nvPicPr>
          <p:cNvPr id="6" name="Picture 5">
            <a:extLst>
              <a:ext uri="{FF2B5EF4-FFF2-40B4-BE49-F238E27FC236}">
                <a16:creationId xmlns:a16="http://schemas.microsoft.com/office/drawing/2014/main" id="{00096282-CE5C-8D7F-4621-02B6DDB13513}"/>
              </a:ext>
            </a:extLst>
          </p:cNvPr>
          <p:cNvPicPr>
            <a:picLocks noChangeAspect="1"/>
          </p:cNvPicPr>
          <p:nvPr/>
        </p:nvPicPr>
        <p:blipFill>
          <a:blip r:embed="rId3"/>
          <a:stretch>
            <a:fillRect/>
          </a:stretch>
        </p:blipFill>
        <p:spPr>
          <a:xfrm>
            <a:off x="1066595" y="1516831"/>
            <a:ext cx="5053789" cy="4696635"/>
          </a:xfrm>
          <a:prstGeom prst="rect">
            <a:avLst/>
          </a:prstGeom>
        </p:spPr>
      </p:pic>
      <p:sp>
        <p:nvSpPr>
          <p:cNvPr id="7" name="Text Box 2">
            <a:extLst>
              <a:ext uri="{FF2B5EF4-FFF2-40B4-BE49-F238E27FC236}">
                <a16:creationId xmlns:a16="http://schemas.microsoft.com/office/drawing/2014/main" id="{739512E3-1B38-57A1-CE53-078A507806AA}"/>
              </a:ext>
            </a:extLst>
          </p:cNvPr>
          <p:cNvSpPr txBox="1">
            <a:spLocks noChangeArrowheads="1"/>
          </p:cNvSpPr>
          <p:nvPr/>
        </p:nvSpPr>
        <p:spPr bwMode="auto">
          <a:xfrm>
            <a:off x="256033" y="6419279"/>
            <a:ext cx="6437376" cy="2663761"/>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effectLst/>
                <a:latin typeface="Arial" panose="020B0604020202020204" pitchFamily="34" charset="0"/>
                <a:ea typeface="Calibri" panose="020F0502020204030204" pitchFamily="34" charset="0"/>
                <a:cs typeface="Arial" panose="020B0604020202020204" pitchFamily="34" charset="0"/>
              </a:rPr>
              <a:t>This diagram represents the provision available to look after you when you need palliative care. The circles represent the services available as your needs become more complex. You may not need any services, or you may have one or more services involved. The Hospital Specialist Palliative Care Nurses will support you should you need admission to hospital.</a:t>
            </a:r>
          </a:p>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 </a:t>
            </a:r>
          </a:p>
          <a:p>
            <a:pPr algn="ctr"/>
            <a:r>
              <a:rPr lang="en-GB" sz="1600" b="1" dirty="0">
                <a:effectLst/>
                <a:latin typeface="Arial" panose="020B0604020202020204" pitchFamily="34" charset="0"/>
                <a:ea typeface="Times New Roman" panose="02020603050405020304" pitchFamily="18" charset="0"/>
                <a:cs typeface="Arial" panose="020B0604020202020204" pitchFamily="34" charset="0"/>
              </a:rPr>
              <a:t>WHISPAR</a:t>
            </a:r>
            <a:r>
              <a:rPr lang="en-GB" sz="1600" dirty="0">
                <a:effectLst/>
                <a:latin typeface="Arial" panose="020B0604020202020204" pitchFamily="34" charset="0"/>
                <a:ea typeface="Times New Roman" panose="02020603050405020304" pitchFamily="18" charset="0"/>
                <a:cs typeface="Arial" panose="020B0604020202020204" pitchFamily="34" charset="0"/>
              </a:rPr>
              <a:t> helps to co-ordinate your care to  </a:t>
            </a:r>
          </a:p>
          <a:p>
            <a:pPr algn="ctr"/>
            <a:r>
              <a:rPr lang="en-GB" sz="2000" b="1" kern="1200" dirty="0">
                <a:solidFill>
                  <a:srgbClr val="0062B8"/>
                </a:solidFill>
                <a:effectLst/>
                <a:latin typeface="Arial" panose="020B0604020202020204" pitchFamily="34" charset="0"/>
                <a:ea typeface="Times New Roman" panose="02020603050405020304" pitchFamily="18" charset="0"/>
              </a:rPr>
              <a:t>ENSURE the RIGHT SUPPORT by the RIGHT PEOPLE at the RIGHT TIME</a:t>
            </a:r>
            <a:endParaRPr lang="en-GB" sz="1200" dirty="0">
              <a:effectLst/>
              <a:latin typeface="Times New Roman" panose="02020603050405020304" pitchFamily="18" charset="0"/>
              <a:ea typeface="Times New Roman" panose="02020603050405020304" pitchFamily="18" charset="0"/>
            </a:endParaRPr>
          </a:p>
          <a:p>
            <a:pPr algn="ctr"/>
            <a:r>
              <a:rPr lang="en-GB" sz="2000" b="1" kern="1200" dirty="0">
                <a:solidFill>
                  <a:srgbClr val="0062B8"/>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ctr"/>
            <a:r>
              <a:rPr lang="en-GB" sz="2000" b="1" kern="1200" dirty="0">
                <a:solidFill>
                  <a:srgbClr val="0062B8"/>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ctr"/>
            <a:r>
              <a:rPr lang="en-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2C9FC3F8-CCD1-C65B-6B84-16E78AD6ED7E}"/>
              </a:ext>
            </a:extLst>
          </p:cNvPr>
          <p:cNvSpPr txBox="1"/>
          <p:nvPr/>
        </p:nvSpPr>
        <p:spPr>
          <a:xfrm>
            <a:off x="0" y="1088571"/>
            <a:ext cx="5527075" cy="369332"/>
          </a:xfrm>
          <a:prstGeom prst="rect">
            <a:avLst/>
          </a:prstGeom>
          <a:noFill/>
        </p:spPr>
        <p:txBody>
          <a:bodyPr wrap="square">
            <a:spAutoFit/>
          </a:bodyPr>
          <a:lstStyle/>
          <a:p>
            <a:pPr>
              <a:tabLst>
                <a:tab pos="2865755" algn="ctr"/>
                <a:tab pos="5731510" algn="r"/>
              </a:tabLst>
            </a:pPr>
            <a:r>
              <a:rPr lang="en-GB" sz="1800" b="1" dirty="0">
                <a:solidFill>
                  <a:srgbClr val="0062B8"/>
                </a:solidFill>
                <a:effectLst/>
                <a:latin typeface="Arial Rounded MT Bold" panose="020F0704030504030204" pitchFamily="34" charset="0"/>
                <a:ea typeface="Calibri" panose="020F0502020204030204" pitchFamily="34" charset="0"/>
                <a:cs typeface="Times New Roman" panose="02020603050405020304" pitchFamily="18" charset="0"/>
              </a:rPr>
              <a:t>WHISPAR Palliative Care Model</a:t>
            </a:r>
            <a:endParaRPr lang="en-GB" sz="1600" dirty="0">
              <a:solidFill>
                <a:srgbClr val="0062B8"/>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147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TotalTime>
  <Words>583</Words>
  <Application>Microsoft Office PowerPoint</Application>
  <PresentationFormat>A4 Paper (210x297 mm)</PresentationFormat>
  <Paragraphs>50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 MT Bold</vt:lpstr>
      <vt:lpstr>Calibri</vt:lpstr>
      <vt:lpstr>Calibri Light</vt:lpstr>
      <vt:lpstr>Times New Roman</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Alexia Mitton</dc:creator>
  <cp:lastModifiedBy>Denise Williams</cp:lastModifiedBy>
  <cp:revision>41</cp:revision>
  <cp:lastPrinted>2021-12-02T13:23:50Z</cp:lastPrinted>
  <dcterms:created xsi:type="dcterms:W3CDTF">2021-09-15T13:20:51Z</dcterms:created>
  <dcterms:modified xsi:type="dcterms:W3CDTF">2023-05-04T15:18:41Z</dcterms:modified>
</cp:coreProperties>
</file>